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6" r:id="rId3"/>
    <p:sldId id="270" r:id="rId4"/>
    <p:sldId id="261" r:id="rId5"/>
    <p:sldId id="257" r:id="rId6"/>
    <p:sldId id="279" r:id="rId7"/>
    <p:sldId id="258" r:id="rId8"/>
    <p:sldId id="277" r:id="rId9"/>
    <p:sldId id="259" r:id="rId10"/>
    <p:sldId id="260" r:id="rId11"/>
    <p:sldId id="265" r:id="rId12"/>
    <p:sldId id="262" r:id="rId13"/>
    <p:sldId id="263" r:id="rId14"/>
    <p:sldId id="278" r:id="rId15"/>
    <p:sldId id="273" r:id="rId16"/>
    <p:sldId id="275" r:id="rId17"/>
    <p:sldId id="274" r:id="rId18"/>
    <p:sldId id="264" r:id="rId19"/>
    <p:sldId id="266" r:id="rId20"/>
    <p:sldId id="267" r:id="rId21"/>
    <p:sldId id="271" r:id="rId22"/>
    <p:sldId id="272" r:id="rId23"/>
    <p:sldId id="269" r:id="rId24"/>
    <p:sldId id="268"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17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4D8DEE8-7A87-4E01-8ADE-4C49CDD43F74}" type="datetime1">
              <a:rPr lang="en-US" smtClean="0"/>
              <a:pPr/>
              <a:t>3/1/2016</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pPr algn="r"/>
            <a:fld id="{F7886C9C-DC18-4195-8FD5-A50AA931D419}" type="slidenum">
              <a:rPr lang="en-US" smtClean="0"/>
              <a:pPr algn="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F9461-E3EB-40CD-B93F-E5CBBBD8E0BA}" type="datetimeFigureOut">
              <a:rPr lang="en-US" smtClean="0"/>
              <a:pPr/>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7543-9AAE-4E9F-B28C-4FCCFD07D4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78FA3-38AD-400D-A4D2-18E8EF129E5F}" type="datetime1">
              <a:rPr lang="en-US" smtClean="0"/>
              <a:pPr/>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7886C9C-DC18-4195-8FD5-A50AA931D41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2EFF424-F111-43CB-9C75-D52325012943}" type="datetime1">
              <a:rPr lang="en-US" smtClean="0"/>
              <a:pPr/>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886C9C-DC18-4195-8FD5-A50AA931D419}"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4A8BBF0-342D-409A-9C0A-B1B451E92883}" type="datetime1">
              <a:rPr lang="en-US" smtClean="0"/>
              <a:pPr/>
              <a:t>3/1/2016</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pPr algn="r"/>
            <a:fld id="{F7886C9C-DC18-4195-8FD5-A50AA931D419}" type="slidenum">
              <a:rPr lang="en-US" smtClean="0"/>
              <a:pPr algn="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345DA190-4BDC-4D39-B5BB-A14B3E8B1B3D}" type="datetime1">
              <a:rPr lang="en-US" smtClean="0"/>
              <a:pPr/>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1D52F2-9B11-4FC0-9217-7D20B3AC9849}" type="datetime1">
              <a:rPr lang="en-US" smtClean="0"/>
              <a:pPr/>
              <a:t>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CF13737-8506-438E-ABC0-0BE7E06DCCA6}" type="datetime1">
              <a:rPr lang="en-US" smtClean="0"/>
              <a:pPr/>
              <a:t>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886C9C-DC18-4195-8FD5-A50AA931D419}"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41D58AA-1C84-40C9-BFEE-631CCB17636C}" type="datetime1">
              <a:rPr lang="en-US" smtClean="0"/>
              <a:pPr/>
              <a:t>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886C9C-DC18-4195-8FD5-A50AA931D4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542C1-4E96-413B-B72E-6C4B39D85C9D}" type="datetime1">
              <a:rPr lang="en-US" smtClean="0"/>
              <a:pPr/>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7886C9C-DC18-4195-8FD5-A50AA931D419}"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542AA2-D442-471A-9D69-80392E1E581D}" type="datetime1">
              <a:rPr lang="en-US" smtClean="0"/>
              <a:pPr/>
              <a:t>3/1/2016</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smtClean="0"/>
              <a:t>Click to edit Master text styles</a:t>
            </a:r>
          </a:p>
          <a:p>
            <a:pPr lvl="1"/>
            <a:r>
              <a:rPr lang="en-US" smtClean="0"/>
              <a:t>Second level</a:t>
            </a:r>
          </a:p>
          <a:p>
            <a:pPr lvl="2"/>
            <a:r>
              <a:rPr lang="en-US"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EC43563C-D9B3-4432-B336-144C997D6215}" type="datetime1">
              <a:rPr lang="en-US" smtClean="0"/>
              <a:pPr/>
              <a:t>3/1/2016</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pPr algn="r"/>
            <a:fld id="{F7886C9C-DC18-4195-8FD5-A50AA931D419}" type="slidenum">
              <a:rPr lang="en-US" smtClean="0"/>
              <a:pPr algn="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education.nationalgeographic.org/activity/ecological-relationship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45720" indent="0" algn="ctr">
              <a:buNone/>
            </a:pPr>
            <a:r>
              <a:rPr lang="en-US" sz="4000" dirty="0" smtClean="0"/>
              <a:t>Describe a rabbits habitat</a:t>
            </a:r>
            <a:r>
              <a:rPr lang="en-US" sz="4000" dirty="0"/>
              <a:t>.</a:t>
            </a:r>
            <a:endParaRPr lang="en-US" sz="4000" dirty="0" smtClean="0"/>
          </a:p>
          <a:p>
            <a:pPr marL="45720" indent="0" algn="ctr">
              <a:buNone/>
            </a:pPr>
            <a:endParaRPr lang="en-US" sz="4000" dirty="0"/>
          </a:p>
          <a:p>
            <a:pPr marL="45720" indent="0" algn="ctr">
              <a:buNone/>
            </a:pPr>
            <a:endParaRPr lang="en-US" sz="4000" dirty="0"/>
          </a:p>
        </p:txBody>
      </p:sp>
      <p:sp>
        <p:nvSpPr>
          <p:cNvPr id="4" name="Title 3"/>
          <p:cNvSpPr>
            <a:spLocks noGrp="1"/>
          </p:cNvSpPr>
          <p:nvPr>
            <p:ph type="title"/>
          </p:nvPr>
        </p:nvSpPr>
        <p:spPr/>
        <p:txBody>
          <a:bodyPr/>
          <a:lstStyle/>
          <a:p>
            <a:r>
              <a:rPr lang="en-US" dirty="0" smtClean="0"/>
              <a:t>Warm Up		3/1/2016</a:t>
            </a:r>
            <a:endParaRPr lang="en-US" dirty="0"/>
          </a:p>
        </p:txBody>
      </p:sp>
      <p:pic>
        <p:nvPicPr>
          <p:cNvPr id="3" name="Picture 2"/>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980064" y="2497540"/>
            <a:ext cx="5813946" cy="4360460"/>
          </a:xfrm>
          <a:prstGeom prst="rect">
            <a:avLst/>
          </a:prstGeom>
          <a:ln>
            <a:noFill/>
          </a:ln>
          <a:effectLst>
            <a:softEdge rad="112500"/>
          </a:effectLst>
        </p:spPr>
      </p:pic>
      <p:pic>
        <p:nvPicPr>
          <p:cNvPr id="2" name="Picture 1"/>
          <p:cNvPicPr>
            <a:picLocks noChangeAspect="1"/>
          </p:cNvPicPr>
          <p:nvPr/>
        </p:nvPicPr>
        <p:blipFill>
          <a:blip r:embed="rId3">
            <a:extLst>
              <a:ext uri="{BEBA8EAE-BF5A-486C-A8C5-ECC9F3942E4B}">
                <a14:imgProps xmlns:a14="http://schemas.microsoft.com/office/drawing/2010/main">
                  <a14:imgLayer r:embed="rId4">
                    <a14:imgEffect>
                      <a14:backgroundRemoval t="3333" b="92917" l="1667" r="100000"/>
                    </a14:imgEffect>
                  </a14:imgLayer>
                </a14:imgProps>
              </a:ext>
              <a:ext uri="{28A0092B-C50C-407E-A947-70E740481C1C}">
                <a14:useLocalDpi xmlns:a14="http://schemas.microsoft.com/office/drawing/2010/main" val="0"/>
              </a:ext>
            </a:extLst>
          </a:blip>
          <a:stretch>
            <a:fillRect/>
          </a:stretch>
        </p:blipFill>
        <p:spPr>
          <a:xfrm>
            <a:off x="3744037" y="4572000"/>
            <a:ext cx="2286000" cy="2286000"/>
          </a:xfrm>
          <a:prstGeom prst="rect">
            <a:avLst/>
          </a:prstGeom>
        </p:spPr>
      </p:pic>
    </p:spTree>
    <p:extLst>
      <p:ext uri="{BB962C8B-B14F-4D97-AF65-F5344CB8AC3E}">
        <p14:creationId xmlns:p14="http://schemas.microsoft.com/office/powerpoint/2010/main" val="6959682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The environment does not remain the same forever</a:t>
            </a:r>
          </a:p>
          <a:p>
            <a:r>
              <a:rPr lang="en-US" sz="2800" dirty="0" smtClean="0"/>
              <a:t>As the environmental conditions change over time succession occurs</a:t>
            </a:r>
          </a:p>
          <a:p>
            <a:r>
              <a:rPr lang="en-US" sz="2800" dirty="0" smtClean="0"/>
              <a:t>Each species is adapted to survive, thrive, and compete best against other species under a very specific set of environmental conditions</a:t>
            </a:r>
          </a:p>
          <a:p>
            <a:r>
              <a:rPr lang="en-US" sz="2800" dirty="0" smtClean="0"/>
              <a:t>The succession of plants controls the succession of animals</a:t>
            </a:r>
            <a:endParaRPr lang="en-US" sz="2800" dirty="0"/>
          </a:p>
        </p:txBody>
      </p:sp>
      <p:sp>
        <p:nvSpPr>
          <p:cNvPr id="3" name="Title 2"/>
          <p:cNvSpPr>
            <a:spLocks noGrp="1"/>
          </p:cNvSpPr>
          <p:nvPr>
            <p:ph type="title"/>
          </p:nvPr>
        </p:nvSpPr>
        <p:spPr/>
        <p:txBody>
          <a:bodyPr/>
          <a:lstStyle/>
          <a:p>
            <a:r>
              <a:rPr lang="en-US" dirty="0" smtClean="0"/>
              <a:t>Why does succession occur?</a:t>
            </a:r>
            <a:endParaRPr lang="en-US" dirty="0"/>
          </a:p>
        </p:txBody>
      </p:sp>
    </p:spTree>
    <p:extLst>
      <p:ext uri="{BB962C8B-B14F-4D97-AF65-F5344CB8AC3E}">
        <p14:creationId xmlns:p14="http://schemas.microsoft.com/office/powerpoint/2010/main" val="316621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t>Changes in the plant species in an area is the driving force behind the changes in animal species. </a:t>
            </a:r>
          </a:p>
          <a:p>
            <a:r>
              <a:rPr lang="en-US" sz="3200" dirty="0" smtClean="0"/>
              <a:t>Each plant species will have an animal that feeds on it. As these plants change the animals will then change along with it</a:t>
            </a:r>
          </a:p>
          <a:p>
            <a:endParaRPr lang="en-US" dirty="0"/>
          </a:p>
        </p:txBody>
      </p:sp>
      <p:sp>
        <p:nvSpPr>
          <p:cNvPr id="3" name="Title 2"/>
          <p:cNvSpPr>
            <a:spLocks noGrp="1"/>
          </p:cNvSpPr>
          <p:nvPr>
            <p:ph type="title"/>
          </p:nvPr>
        </p:nvSpPr>
        <p:spPr/>
        <p:txBody>
          <a:bodyPr/>
          <a:lstStyle/>
          <a:p>
            <a:r>
              <a:rPr lang="en-US" dirty="0" smtClean="0"/>
              <a:t>Plants are in control</a:t>
            </a:r>
            <a:endParaRPr lang="en-US" dirty="0"/>
          </a:p>
        </p:txBody>
      </p:sp>
    </p:spTree>
    <p:extLst>
      <p:ext uri="{BB962C8B-B14F-4D97-AF65-F5344CB8AC3E}">
        <p14:creationId xmlns:p14="http://schemas.microsoft.com/office/powerpoint/2010/main" val="47039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Pioneer plant species are species that grow best where there is little competition for space and resources</a:t>
            </a:r>
          </a:p>
          <a:p>
            <a:r>
              <a:rPr lang="en-US" sz="2800" dirty="0" smtClean="0"/>
              <a:t>Bare ground is the ideal location for the establishment of pioneer plants </a:t>
            </a:r>
          </a:p>
          <a:p>
            <a:r>
              <a:rPr lang="en-US" sz="2800" dirty="0" smtClean="0"/>
              <a:t>Pioneer plants are typically small and low to the ground such as moss and algae </a:t>
            </a:r>
          </a:p>
          <a:p>
            <a:r>
              <a:rPr lang="en-US" sz="2800" dirty="0" smtClean="0"/>
              <a:t>Pioneer plants mainly grow in primary succession areas</a:t>
            </a:r>
            <a:endParaRPr lang="en-US" sz="2800" dirty="0"/>
          </a:p>
        </p:txBody>
      </p:sp>
      <p:sp>
        <p:nvSpPr>
          <p:cNvPr id="3" name="Title 2"/>
          <p:cNvSpPr>
            <a:spLocks noGrp="1"/>
          </p:cNvSpPr>
          <p:nvPr>
            <p:ph type="title"/>
          </p:nvPr>
        </p:nvSpPr>
        <p:spPr/>
        <p:txBody>
          <a:bodyPr/>
          <a:lstStyle/>
          <a:p>
            <a:r>
              <a:rPr lang="en-US" dirty="0" smtClean="0"/>
              <a:t>Pioneer Plants</a:t>
            </a:r>
            <a:endParaRPr lang="en-US" dirty="0"/>
          </a:p>
        </p:txBody>
      </p:sp>
    </p:spTree>
    <p:extLst>
      <p:ext uri="{BB962C8B-B14F-4D97-AF65-F5344CB8AC3E}">
        <p14:creationId xmlns:p14="http://schemas.microsoft.com/office/powerpoint/2010/main" val="278749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015681"/>
          </a:xfrm>
        </p:spPr>
        <p:txBody>
          <a:bodyPr>
            <a:normAutofit/>
          </a:bodyPr>
          <a:lstStyle/>
          <a:p>
            <a:r>
              <a:rPr lang="en-US" sz="2400" dirty="0" smtClean="0"/>
              <a:t>Primary succession occurs in an area that has never been colonized </a:t>
            </a:r>
          </a:p>
          <a:p>
            <a:r>
              <a:rPr lang="en-US" sz="2400" dirty="0" smtClean="0"/>
              <a:t>For example: </a:t>
            </a:r>
          </a:p>
          <a:p>
            <a:pPr lvl="1"/>
            <a:r>
              <a:rPr lang="en-US" sz="2000" dirty="0" smtClean="0"/>
              <a:t>As part of the natural sequence of life, trees mature and eventually die. When they fall to the ground, an opening is provided in the land and the process starts all over again on that new opening. </a:t>
            </a:r>
          </a:p>
          <a:p>
            <a:pPr lvl="1"/>
            <a:r>
              <a:rPr lang="en-US" sz="2000" dirty="0" smtClean="0"/>
              <a:t>The species which colonize the opening will be different than the original bare ground pioneers because the environmental conditions have been altered</a:t>
            </a:r>
          </a:p>
          <a:p>
            <a:pPr lvl="1"/>
            <a:r>
              <a:rPr lang="en-US" sz="2000" dirty="0" smtClean="0"/>
              <a:t>There is a different starting point </a:t>
            </a:r>
            <a:endParaRPr lang="en-US" sz="2000" dirty="0"/>
          </a:p>
        </p:txBody>
      </p:sp>
      <p:sp>
        <p:nvSpPr>
          <p:cNvPr id="3" name="Title 2"/>
          <p:cNvSpPr>
            <a:spLocks noGrp="1"/>
          </p:cNvSpPr>
          <p:nvPr>
            <p:ph type="title"/>
          </p:nvPr>
        </p:nvSpPr>
        <p:spPr/>
        <p:txBody>
          <a:bodyPr/>
          <a:lstStyle/>
          <a:p>
            <a:r>
              <a:rPr lang="en-US" dirty="0" smtClean="0"/>
              <a:t>Primary vs. secondary </a:t>
            </a:r>
            <a:endParaRPr lang="en-US" dirty="0"/>
          </a:p>
        </p:txBody>
      </p:sp>
    </p:spTree>
    <p:extLst>
      <p:ext uri="{BB962C8B-B14F-4D97-AF65-F5344CB8AC3E}">
        <p14:creationId xmlns:p14="http://schemas.microsoft.com/office/powerpoint/2010/main" val="394751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015681"/>
          </a:xfrm>
        </p:spPr>
        <p:txBody>
          <a:bodyPr>
            <a:normAutofit/>
          </a:bodyPr>
          <a:lstStyle/>
          <a:p>
            <a:r>
              <a:rPr lang="en-US" sz="2400" dirty="0" smtClean="0"/>
              <a:t>Secondary succession occurs in an area that has previously been colonized but is damaged  </a:t>
            </a:r>
          </a:p>
          <a:p>
            <a:r>
              <a:rPr lang="en-US" sz="2400" dirty="0" smtClean="0"/>
              <a:t>For example: </a:t>
            </a:r>
          </a:p>
          <a:p>
            <a:pPr lvl="1"/>
            <a:r>
              <a:rPr lang="en-US" sz="2000" dirty="0" smtClean="0"/>
              <a:t>As part of the natural sequence of life, trees mature and eventually die. When they fall to the ground, an opening is provided in the land and the process starts all over again on that new opening. </a:t>
            </a:r>
          </a:p>
          <a:p>
            <a:pPr lvl="1"/>
            <a:r>
              <a:rPr lang="en-US" sz="2000" dirty="0" smtClean="0"/>
              <a:t>The species which colonize the opening will be different than the original bare ground pioneers because the environmental conditions have been altered</a:t>
            </a:r>
          </a:p>
          <a:p>
            <a:pPr lvl="1"/>
            <a:r>
              <a:rPr lang="en-US" sz="2000" dirty="0" smtClean="0"/>
              <a:t>There is a different starting point </a:t>
            </a:r>
            <a:endParaRPr lang="en-US" sz="2000" dirty="0"/>
          </a:p>
        </p:txBody>
      </p:sp>
      <p:sp>
        <p:nvSpPr>
          <p:cNvPr id="3" name="Title 2"/>
          <p:cNvSpPr>
            <a:spLocks noGrp="1"/>
          </p:cNvSpPr>
          <p:nvPr>
            <p:ph type="title"/>
          </p:nvPr>
        </p:nvSpPr>
        <p:spPr/>
        <p:txBody>
          <a:bodyPr/>
          <a:lstStyle/>
          <a:p>
            <a:r>
              <a:rPr lang="en-US" dirty="0" smtClean="0"/>
              <a:t>Primary vs. secondary </a:t>
            </a:r>
            <a:endParaRPr lang="en-US" dirty="0"/>
          </a:p>
        </p:txBody>
      </p:sp>
    </p:spTree>
    <p:extLst>
      <p:ext uri="{BB962C8B-B14F-4D97-AF65-F5344CB8AC3E}">
        <p14:creationId xmlns:p14="http://schemas.microsoft.com/office/powerpoint/2010/main" val="45764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tudy.com/cimages/videopreview/videopreview-small/what-is-primary-succession-definition-examples-v2_11067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5067" y="1733267"/>
            <a:ext cx="5996179" cy="3364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7995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denalibiomeproject.wikispaces.com/file/view/succession.jpg/73219311/succe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498" y="1610436"/>
            <a:ext cx="7089953" cy="3831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267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ytimg.com/vi/zXmHgf3QRZM/hqdefaul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5760" y="1138581"/>
            <a:ext cx="6572771" cy="4929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051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Much quicker than primary succession </a:t>
            </a:r>
          </a:p>
          <a:p>
            <a:pPr lvl="1"/>
            <a:r>
              <a:rPr lang="en-US" sz="2800" dirty="0" smtClean="0"/>
              <a:t>There are suitable seeds in the soil </a:t>
            </a:r>
          </a:p>
          <a:p>
            <a:pPr lvl="1"/>
            <a:r>
              <a:rPr lang="en-US" sz="2800" dirty="0" smtClean="0"/>
              <a:t>Remaining plant parts (stumps, roots, etc.) can rapidly regenerate</a:t>
            </a:r>
          </a:p>
          <a:p>
            <a:pPr lvl="1"/>
            <a:r>
              <a:rPr lang="en-US" sz="2800" dirty="0" smtClean="0"/>
              <a:t>Fertility and structure has already been modified by organisms to make it more suitable for growth and colonization   </a:t>
            </a:r>
            <a:endParaRPr lang="en-US" sz="2800" dirty="0"/>
          </a:p>
        </p:txBody>
      </p:sp>
      <p:sp>
        <p:nvSpPr>
          <p:cNvPr id="3" name="Title 2"/>
          <p:cNvSpPr>
            <a:spLocks noGrp="1"/>
          </p:cNvSpPr>
          <p:nvPr>
            <p:ph type="title"/>
          </p:nvPr>
        </p:nvSpPr>
        <p:spPr/>
        <p:txBody>
          <a:bodyPr/>
          <a:lstStyle/>
          <a:p>
            <a:r>
              <a:rPr lang="en-US" dirty="0" smtClean="0"/>
              <a:t>Secondary Successio</a:t>
            </a:r>
            <a:r>
              <a:rPr lang="en-US" dirty="0"/>
              <a:t>n</a:t>
            </a:r>
          </a:p>
        </p:txBody>
      </p:sp>
    </p:spTree>
    <p:extLst>
      <p:ext uri="{BB962C8B-B14F-4D97-AF65-F5344CB8AC3E}">
        <p14:creationId xmlns:p14="http://schemas.microsoft.com/office/powerpoint/2010/main" val="373678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smtClean="0"/>
              <a:t>Video/Game</a:t>
            </a:r>
            <a:endParaRPr lang="en-US" dirty="0"/>
          </a:p>
        </p:txBody>
      </p:sp>
    </p:spTree>
    <p:extLst>
      <p:ext uri="{BB962C8B-B14F-4D97-AF65-F5344CB8AC3E}">
        <p14:creationId xmlns:p14="http://schemas.microsoft.com/office/powerpoint/2010/main" val="938026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title"/>
          </p:nvPr>
        </p:nvSpPr>
        <p:spPr>
          <a:xfrm>
            <a:off x="0" y="2052960"/>
            <a:ext cx="6781800" cy="1828800"/>
          </a:xfrm>
        </p:spPr>
        <p:txBody>
          <a:bodyPr/>
          <a:lstStyle/>
          <a:p>
            <a:r>
              <a:rPr lang="en-US" dirty="0" smtClean="0"/>
              <a:t>Ecological Succession</a:t>
            </a:r>
            <a:endParaRPr lang="en-US" dirty="0"/>
          </a:p>
        </p:txBody>
      </p:sp>
    </p:spTree>
    <p:extLst>
      <p:ext uri="{BB962C8B-B14F-4D97-AF65-F5344CB8AC3E}">
        <p14:creationId xmlns:p14="http://schemas.microsoft.com/office/powerpoint/2010/main" val="38106627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smtClean="0"/>
              <a:t>Ecology Relationships</a:t>
            </a:r>
            <a:endParaRPr lang="en-US" dirty="0"/>
          </a:p>
        </p:txBody>
      </p:sp>
    </p:spTree>
    <p:extLst>
      <p:ext uri="{BB962C8B-B14F-4D97-AF65-F5344CB8AC3E}">
        <p14:creationId xmlns:p14="http://schemas.microsoft.com/office/powerpoint/2010/main" val="28783637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a:bodyPr>
          <a:lstStyle/>
          <a:p>
            <a:r>
              <a:rPr lang="en-US" sz="3200" dirty="0"/>
              <a:t>D</a:t>
            </a:r>
            <a:r>
              <a:rPr lang="en-US" sz="3200" dirty="0" smtClean="0"/>
              <a:t>escribe </a:t>
            </a:r>
            <a:r>
              <a:rPr lang="en-US" sz="3200" dirty="0"/>
              <a:t>possible ecological relationships between species that live in close proximity to each </a:t>
            </a:r>
            <a:r>
              <a:rPr lang="en-US" sz="3200" dirty="0" smtClean="0"/>
              <a:t>other with 80</a:t>
            </a:r>
            <a:r>
              <a:rPr lang="en-US" sz="3200" dirty="0"/>
              <a:t>% accuracy utilizing class </a:t>
            </a:r>
            <a:r>
              <a:rPr lang="en-US" sz="3200" dirty="0" smtClean="0"/>
              <a:t>materials.</a:t>
            </a:r>
            <a:endParaRPr lang="en-US" sz="3200" dirty="0"/>
          </a:p>
          <a:p>
            <a:r>
              <a:rPr lang="en-US" sz="3200" dirty="0"/>
              <a:t>D</a:t>
            </a:r>
            <a:r>
              <a:rPr lang="en-US" sz="3200" dirty="0" smtClean="0"/>
              <a:t>efine </a:t>
            </a:r>
            <a:r>
              <a:rPr lang="en-US" sz="3200" dirty="0"/>
              <a:t>symbiotic relationships as mutualistic, parasitic, or </a:t>
            </a:r>
            <a:r>
              <a:rPr lang="en-US" sz="3200" dirty="0" err="1" smtClean="0"/>
              <a:t>commensalistic</a:t>
            </a:r>
            <a:r>
              <a:rPr lang="en-US" sz="3200" dirty="0" smtClean="0"/>
              <a:t> with 80% </a:t>
            </a:r>
            <a:r>
              <a:rPr lang="en-US" sz="3200" dirty="0"/>
              <a:t>accuracy utilizing class materials</a:t>
            </a:r>
            <a:r>
              <a:rPr lang="en-US" sz="3200" dirty="0" smtClean="0"/>
              <a:t>.</a:t>
            </a:r>
            <a:endParaRPr lang="en-US" sz="3200" dirty="0"/>
          </a:p>
          <a:p>
            <a:r>
              <a:rPr lang="en-US" sz="3200" dirty="0" smtClean="0"/>
              <a:t>Classify symbiotic relationships with 80% accuracy utilizing class materials.</a:t>
            </a:r>
          </a:p>
          <a:p>
            <a:endParaRPr lang="en-US" dirty="0"/>
          </a:p>
        </p:txBody>
      </p:sp>
      <p:sp>
        <p:nvSpPr>
          <p:cNvPr id="4" name="Title 3"/>
          <p:cNvSpPr>
            <a:spLocks noGrp="1"/>
          </p:cNvSpPr>
          <p:nvPr>
            <p:ph type="title"/>
          </p:nvPr>
        </p:nvSpPr>
        <p:spPr>
          <a:xfrm>
            <a:off x="407632" y="465029"/>
            <a:ext cx="8381260" cy="1054394"/>
          </a:xfrm>
        </p:spPr>
        <p:txBody>
          <a:bodyPr/>
          <a:lstStyle/>
          <a:p>
            <a:r>
              <a:rPr lang="en-US" dirty="0" smtClean="0"/>
              <a:t>Objectives</a:t>
            </a:r>
            <a:endParaRPr lang="en-US" dirty="0"/>
          </a:p>
        </p:txBody>
      </p:sp>
    </p:spTree>
    <p:extLst>
      <p:ext uri="{BB962C8B-B14F-4D97-AF65-F5344CB8AC3E}">
        <p14:creationId xmlns:p14="http://schemas.microsoft.com/office/powerpoint/2010/main" val="27329283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t>Look at the words on the board </a:t>
            </a:r>
          </a:p>
          <a:p>
            <a:r>
              <a:rPr lang="en-US" sz="3600" dirty="0" smtClean="0"/>
              <a:t>Brainstorm what types of ecological and symbiotic relationships you think the terms describe</a:t>
            </a:r>
            <a:endParaRPr lang="en-US" sz="36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8290210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Autofit/>
          </a:bodyPr>
          <a:lstStyle/>
          <a:p>
            <a:r>
              <a:rPr lang="en-US" sz="2400" dirty="0" smtClean="0"/>
              <a:t>Competition – when two or more organisms rely on the same environmental resources </a:t>
            </a:r>
          </a:p>
          <a:p>
            <a:r>
              <a:rPr lang="en-US" sz="2400" dirty="0" smtClean="0"/>
              <a:t>Predation – behavior of one animal feeding on another </a:t>
            </a:r>
          </a:p>
          <a:p>
            <a:r>
              <a:rPr lang="en-US" sz="2400" dirty="0" smtClean="0"/>
              <a:t>Symbiosis – the close relationship of two dissimilar organisms </a:t>
            </a:r>
          </a:p>
          <a:p>
            <a:r>
              <a:rPr lang="en-US" sz="2400" dirty="0" smtClean="0"/>
              <a:t>Mutualism – a symbiotic relationship where both organisms benefit </a:t>
            </a:r>
          </a:p>
          <a:p>
            <a:r>
              <a:rPr lang="en-US" sz="2400" dirty="0" smtClean="0"/>
              <a:t>Commensalism – a symbiotic relationship where one organism benefits and the other does not benefit but is unharmed </a:t>
            </a:r>
          </a:p>
          <a:p>
            <a:r>
              <a:rPr lang="en-US" sz="2400" dirty="0" smtClean="0"/>
              <a:t>Parasitism – a symbiotic relationship where one organism benefits and one is harmed </a:t>
            </a:r>
            <a:endParaRPr lang="en-US" sz="2400" dirty="0"/>
          </a:p>
        </p:txBody>
      </p:sp>
      <p:sp>
        <p:nvSpPr>
          <p:cNvPr id="4" name="Title 3"/>
          <p:cNvSpPr>
            <a:spLocks noGrp="1"/>
          </p:cNvSpPr>
          <p:nvPr>
            <p:ph type="title"/>
          </p:nvPr>
        </p:nvSpPr>
        <p:spPr/>
        <p:txBody>
          <a:bodyPr/>
          <a:lstStyle/>
          <a:p>
            <a:r>
              <a:rPr lang="en-US" dirty="0" smtClean="0"/>
              <a:t>Vocabulary </a:t>
            </a:r>
            <a:endParaRPr lang="en-US" dirty="0"/>
          </a:p>
        </p:txBody>
      </p:sp>
    </p:spTree>
    <p:extLst>
      <p:ext uri="{BB962C8B-B14F-4D97-AF65-F5344CB8AC3E}">
        <p14:creationId xmlns:p14="http://schemas.microsoft.com/office/powerpoint/2010/main" val="40993532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hlinkClick r:id="rId2"/>
              </a:rPr>
              <a:t>http://education.nationalgeographic.org/activity/ecological-relationships</a:t>
            </a:r>
            <a:r>
              <a:rPr lang="en-US" dirty="0" smtClean="0">
                <a:hlinkClick r:id="rId2"/>
              </a:rPr>
              <a:t>/</a:t>
            </a:r>
            <a:endParaRPr lang="en-US" dirty="0" smtClean="0"/>
          </a:p>
          <a:p>
            <a:endParaRPr lang="en-US" dirty="0"/>
          </a:p>
        </p:txBody>
      </p:sp>
      <p:sp>
        <p:nvSpPr>
          <p:cNvPr id="4" name="Title 3"/>
          <p:cNvSpPr>
            <a:spLocks noGrp="1"/>
          </p:cNvSpPr>
          <p:nvPr>
            <p:ph type="title"/>
          </p:nvPr>
        </p:nvSpPr>
        <p:spPr/>
        <p:txBody>
          <a:bodyPr/>
          <a:lstStyle/>
          <a:p>
            <a:r>
              <a:rPr lang="en-US" dirty="0" smtClean="0"/>
              <a:t>National Geographic </a:t>
            </a:r>
            <a:endParaRPr lang="en-US" dirty="0"/>
          </a:p>
        </p:txBody>
      </p:sp>
    </p:spTree>
    <p:extLst>
      <p:ext uri="{BB962C8B-B14F-4D97-AF65-F5344CB8AC3E}">
        <p14:creationId xmlns:p14="http://schemas.microsoft.com/office/powerpoint/2010/main" val="1785509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Describe succession with 80% accuracy utilizing class materials. </a:t>
            </a:r>
          </a:p>
          <a:p>
            <a:r>
              <a:rPr lang="en-US" sz="2800" dirty="0" smtClean="0"/>
              <a:t>Describe the difference between primary and secondary succession with 80% accuracy utilizing class materials.</a:t>
            </a:r>
            <a:endParaRPr lang="en-US" sz="2800" dirty="0"/>
          </a:p>
        </p:txBody>
      </p:sp>
      <p:sp>
        <p:nvSpPr>
          <p:cNvPr id="3" name="Title 2"/>
          <p:cNvSpPr>
            <a:spLocks noGrp="1"/>
          </p:cNvSpPr>
          <p:nvPr>
            <p:ph type="title"/>
          </p:nvPr>
        </p:nvSpPr>
        <p:spPr/>
        <p:txBody>
          <a:bodyPr/>
          <a:lstStyle/>
          <a:p>
            <a:r>
              <a:rPr lang="en-US" dirty="0" smtClean="0"/>
              <a:t>Objectives</a:t>
            </a:r>
            <a:endParaRPr lang="en-US" dirty="0"/>
          </a:p>
        </p:txBody>
      </p:sp>
    </p:spTree>
    <p:extLst>
      <p:ext uri="{BB962C8B-B14F-4D97-AF65-F5344CB8AC3E}">
        <p14:creationId xmlns:p14="http://schemas.microsoft.com/office/powerpoint/2010/main" val="3986637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915412"/>
          </a:xfrm>
        </p:spPr>
        <p:txBody>
          <a:bodyPr>
            <a:normAutofit/>
          </a:bodyPr>
          <a:lstStyle/>
          <a:p>
            <a:r>
              <a:rPr lang="en-US" sz="2800" dirty="0" smtClean="0"/>
              <a:t>What is a habitat? </a:t>
            </a:r>
          </a:p>
          <a:p>
            <a:pPr lvl="1"/>
            <a:r>
              <a:rPr lang="en-US" sz="2400" dirty="0" smtClean="0"/>
              <a:t>A place where organism’s live</a:t>
            </a:r>
          </a:p>
          <a:p>
            <a:r>
              <a:rPr lang="en-US" sz="2800" dirty="0" smtClean="0"/>
              <a:t>What is a population? </a:t>
            </a:r>
          </a:p>
          <a:p>
            <a:pPr lvl="1"/>
            <a:r>
              <a:rPr lang="en-US" sz="2400" dirty="0" smtClean="0"/>
              <a:t>A group of individuals of the same species in a particular location </a:t>
            </a:r>
          </a:p>
          <a:p>
            <a:r>
              <a:rPr lang="en-US" sz="2800" dirty="0" smtClean="0"/>
              <a:t>What is a community? </a:t>
            </a:r>
          </a:p>
          <a:p>
            <a:pPr lvl="1"/>
            <a:r>
              <a:rPr lang="en-US" sz="2400" dirty="0" smtClean="0"/>
              <a:t>All of the populations of a species in a given area </a:t>
            </a:r>
          </a:p>
          <a:p>
            <a:r>
              <a:rPr lang="en-US" sz="2800" dirty="0" smtClean="0"/>
              <a:t>What is an ecosystem?</a:t>
            </a:r>
          </a:p>
          <a:p>
            <a:pPr lvl="1"/>
            <a:r>
              <a:rPr lang="en-US" sz="2400" dirty="0" smtClean="0"/>
              <a:t>The community (abiotic and biotic) including the Earth’s atmosphere</a:t>
            </a:r>
          </a:p>
          <a:p>
            <a:endParaRPr lang="en-US" dirty="0"/>
          </a:p>
        </p:txBody>
      </p:sp>
      <p:sp>
        <p:nvSpPr>
          <p:cNvPr id="3" name="Title 2"/>
          <p:cNvSpPr>
            <a:spLocks noGrp="1"/>
          </p:cNvSpPr>
          <p:nvPr>
            <p:ph type="title"/>
          </p:nvPr>
        </p:nvSpPr>
        <p:spPr/>
        <p:txBody>
          <a:bodyPr/>
          <a:lstStyle/>
          <a:p>
            <a:r>
              <a:rPr lang="en-US" dirty="0" smtClean="0"/>
              <a:t>Review</a:t>
            </a:r>
            <a:endParaRPr lang="en-US" dirty="0"/>
          </a:p>
        </p:txBody>
      </p:sp>
    </p:spTree>
    <p:extLst>
      <p:ext uri="{BB962C8B-B14F-4D97-AF65-F5344CB8AC3E}">
        <p14:creationId xmlns:p14="http://schemas.microsoft.com/office/powerpoint/2010/main" val="371517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t>What is ecological succession? </a:t>
            </a:r>
          </a:p>
          <a:p>
            <a:pPr lvl="1"/>
            <a:r>
              <a:rPr lang="en-US" sz="3200" dirty="0" smtClean="0"/>
              <a:t>The gradual process by which ecosystems change and develop over time</a:t>
            </a:r>
          </a:p>
          <a:p>
            <a:r>
              <a:rPr lang="en-US" sz="3600" dirty="0" smtClean="0"/>
              <a:t>Nothing remains the same forever </a:t>
            </a:r>
          </a:p>
          <a:p>
            <a:r>
              <a:rPr lang="en-US" sz="3600" dirty="0" smtClean="0"/>
              <a:t>Habitats are constantly changing </a:t>
            </a:r>
            <a:endParaRPr lang="en-US" sz="3600" dirty="0"/>
          </a:p>
        </p:txBody>
      </p:sp>
      <p:sp>
        <p:nvSpPr>
          <p:cNvPr id="3" name="Title 2"/>
          <p:cNvSpPr>
            <a:spLocks noGrp="1"/>
          </p:cNvSpPr>
          <p:nvPr>
            <p:ph type="title"/>
          </p:nvPr>
        </p:nvSpPr>
        <p:spPr/>
        <p:txBody>
          <a:bodyPr/>
          <a:lstStyle/>
          <a:p>
            <a:r>
              <a:rPr lang="en-US" sz="4400" dirty="0" smtClean="0"/>
              <a:t>Ecological Succession </a:t>
            </a:r>
            <a:endParaRPr lang="en-US" sz="4400" dirty="0"/>
          </a:p>
        </p:txBody>
      </p:sp>
    </p:spTree>
    <p:extLst>
      <p:ext uri="{BB962C8B-B14F-4D97-AF65-F5344CB8AC3E}">
        <p14:creationId xmlns:p14="http://schemas.microsoft.com/office/powerpoint/2010/main" val="87202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8441" y="1568944"/>
            <a:ext cx="8653819" cy="4818207"/>
          </a:xfrm>
        </p:spPr>
        <p:txBody>
          <a:bodyPr>
            <a:normAutofit/>
          </a:bodyPr>
          <a:lstStyle/>
          <a:p>
            <a:pPr marL="45720" indent="0">
              <a:buNone/>
            </a:pPr>
            <a:r>
              <a:rPr lang="en-US" sz="2400" dirty="0" smtClean="0"/>
              <a:t>In groups of three, you will use color to display the important parts of your given slide.</a:t>
            </a:r>
          </a:p>
          <a:p>
            <a:pPr marL="45720" indent="0">
              <a:buNone/>
            </a:pPr>
            <a:endParaRPr lang="en-US" sz="2400" dirty="0"/>
          </a:p>
          <a:p>
            <a:pPr marL="45720" indent="0">
              <a:buNone/>
            </a:pPr>
            <a:r>
              <a:rPr lang="en-US" sz="2400" dirty="0" smtClean="0"/>
              <a:t>Add any relevant information from the textbook to help.</a:t>
            </a:r>
          </a:p>
          <a:p>
            <a:pPr marL="45720" indent="0">
              <a:buNone/>
            </a:pPr>
            <a:endParaRPr lang="en-US" sz="2400" dirty="0"/>
          </a:p>
          <a:p>
            <a:pPr marL="45720" indent="0">
              <a:buNone/>
            </a:pPr>
            <a:r>
              <a:rPr lang="en-US" sz="2400" dirty="0" smtClean="0"/>
              <a:t>Use certain colors to emphasize vocabulary, key points, etc. Provide images to help visualize points.</a:t>
            </a:r>
          </a:p>
          <a:p>
            <a:pPr marL="45720" indent="0">
              <a:buNone/>
            </a:pPr>
            <a:endParaRPr lang="en-US" sz="2400" dirty="0"/>
          </a:p>
          <a:p>
            <a:pPr marL="45720" indent="0">
              <a:buNone/>
            </a:pPr>
            <a:r>
              <a:rPr lang="en-US" sz="2400" dirty="0" smtClean="0"/>
              <a:t>Your work will be the notes for the class!</a:t>
            </a:r>
          </a:p>
          <a:p>
            <a:pPr marL="45720" indent="0">
              <a:buNone/>
            </a:pPr>
            <a:endParaRPr lang="en-US" sz="2400" dirty="0"/>
          </a:p>
          <a:p>
            <a:pPr marL="45720" indent="0">
              <a:buNone/>
            </a:pPr>
            <a:r>
              <a:rPr lang="en-US" sz="2400" dirty="0" smtClean="0"/>
              <a:t>You will have 7 minutes to complete this.</a:t>
            </a:r>
            <a:endParaRPr lang="en-US" sz="2400" dirty="0"/>
          </a:p>
        </p:txBody>
      </p:sp>
      <p:sp>
        <p:nvSpPr>
          <p:cNvPr id="3" name="Title 2"/>
          <p:cNvSpPr>
            <a:spLocks noGrp="1"/>
          </p:cNvSpPr>
          <p:nvPr>
            <p:ph type="title"/>
          </p:nvPr>
        </p:nvSpPr>
        <p:spPr/>
        <p:txBody>
          <a:bodyPr>
            <a:prstTxWarp prst="textDoubleWave1">
              <a:avLst/>
            </a:prstTxWarp>
          </a:bodyPr>
          <a:lstStyle/>
          <a:p>
            <a:r>
              <a:rPr lang="en-US" b="1" cap="none" spc="0" dirty="0" smtClean="0">
                <a:ln w="22225">
                  <a:solidFill>
                    <a:srgbClr val="FF0000"/>
                  </a:solidFill>
                  <a:prstDash val="solid"/>
                </a:ln>
                <a:solidFill>
                  <a:schemeClr val="accent6">
                    <a:lumMod val="40000"/>
                    <a:lumOff val="60000"/>
                  </a:schemeClr>
                </a:solidFill>
                <a:effectLst>
                  <a:glow rad="228600">
                    <a:schemeClr val="accent6">
                      <a:satMod val="175000"/>
                      <a:alpha val="40000"/>
                    </a:schemeClr>
                  </a:glow>
                </a:effectLst>
              </a:rPr>
              <a:t>Flare it Up!</a:t>
            </a:r>
            <a:endParaRPr lang="en-US" b="1" cap="none" spc="0" dirty="0">
              <a:ln w="22225">
                <a:solidFill>
                  <a:srgbClr val="FF0000"/>
                </a:solidFill>
                <a:prstDash val="solid"/>
              </a:ln>
              <a:solidFill>
                <a:schemeClr val="accent6">
                  <a:lumMod val="40000"/>
                  <a:lumOff val="60000"/>
                </a:schemeClr>
              </a:solidFill>
              <a:effectLst>
                <a:glow rad="228600">
                  <a:schemeClr val="accent6">
                    <a:satMod val="175000"/>
                    <a:alpha val="40000"/>
                  </a:schemeClr>
                </a:glow>
              </a:effectLst>
            </a:endParaRPr>
          </a:p>
        </p:txBody>
      </p:sp>
    </p:spTree>
    <p:extLst>
      <p:ext uri="{BB962C8B-B14F-4D97-AF65-F5344CB8AC3E}">
        <p14:creationId xmlns:p14="http://schemas.microsoft.com/office/powerpoint/2010/main" val="4246999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65277"/>
          </a:xfrm>
        </p:spPr>
        <p:txBody>
          <a:bodyPr>
            <a:normAutofit/>
          </a:bodyPr>
          <a:lstStyle/>
          <a:p>
            <a:r>
              <a:rPr lang="en-US" sz="2800" dirty="0" smtClean="0"/>
              <a:t>There are two main types, primary and secondary </a:t>
            </a:r>
          </a:p>
          <a:p>
            <a:r>
              <a:rPr lang="en-US" sz="2800" dirty="0" smtClean="0"/>
              <a:t>Primary Succession</a:t>
            </a:r>
          </a:p>
          <a:p>
            <a:pPr lvl="1"/>
            <a:r>
              <a:rPr lang="en-US" sz="2400" dirty="0" smtClean="0"/>
              <a:t>The series of community changes which occur on an entirely new habitat</a:t>
            </a:r>
          </a:p>
          <a:p>
            <a:pPr lvl="1"/>
            <a:r>
              <a:rPr lang="en-US" sz="2400" dirty="0" smtClean="0"/>
              <a:t>For example: after a volcano erupts primary succession will occur </a:t>
            </a:r>
          </a:p>
          <a:p>
            <a:pPr marL="365760" lvl="1" indent="0">
              <a:buNone/>
            </a:pPr>
            <a:endParaRPr lang="en-US" dirty="0" smtClean="0"/>
          </a:p>
        </p:txBody>
      </p:sp>
      <p:sp>
        <p:nvSpPr>
          <p:cNvPr id="3" name="Title 2"/>
          <p:cNvSpPr>
            <a:spLocks noGrp="1"/>
          </p:cNvSpPr>
          <p:nvPr>
            <p:ph type="title"/>
          </p:nvPr>
        </p:nvSpPr>
        <p:spPr/>
        <p:txBody>
          <a:bodyPr/>
          <a:lstStyle/>
          <a:p>
            <a:r>
              <a:rPr lang="en-US" dirty="0" smtClean="0"/>
              <a:t>Ecological Succession</a:t>
            </a:r>
            <a:endParaRPr lang="en-US" dirty="0"/>
          </a:p>
        </p:txBody>
      </p:sp>
    </p:spTree>
    <p:extLst>
      <p:ext uri="{BB962C8B-B14F-4D97-AF65-F5344CB8AC3E}">
        <p14:creationId xmlns:p14="http://schemas.microsoft.com/office/powerpoint/2010/main" val="3159161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65277"/>
          </a:xfrm>
        </p:spPr>
        <p:txBody>
          <a:bodyPr>
            <a:normAutofit/>
          </a:bodyPr>
          <a:lstStyle/>
          <a:p>
            <a:r>
              <a:rPr lang="en-US" sz="2800" dirty="0" smtClean="0"/>
              <a:t>There are two main types, primary and secondary </a:t>
            </a:r>
          </a:p>
          <a:p>
            <a:r>
              <a:rPr lang="en-US" sz="2800" dirty="0" smtClean="0"/>
              <a:t>Secondary Succession</a:t>
            </a:r>
          </a:p>
          <a:p>
            <a:pPr lvl="1"/>
            <a:r>
              <a:rPr lang="en-US" sz="2400" dirty="0" smtClean="0"/>
              <a:t>The series of changes which take place on a previously colonized, but disturbed or damaged habitat </a:t>
            </a:r>
          </a:p>
          <a:p>
            <a:pPr lvl="1"/>
            <a:r>
              <a:rPr lang="en-US" sz="2400" dirty="0" smtClean="0"/>
              <a:t>For example: a dead tree </a:t>
            </a:r>
          </a:p>
          <a:p>
            <a:pPr marL="365760" lvl="1" indent="0">
              <a:buNone/>
            </a:pPr>
            <a:endParaRPr lang="en-US" dirty="0" smtClean="0"/>
          </a:p>
        </p:txBody>
      </p:sp>
      <p:sp>
        <p:nvSpPr>
          <p:cNvPr id="3" name="Title 2"/>
          <p:cNvSpPr>
            <a:spLocks noGrp="1"/>
          </p:cNvSpPr>
          <p:nvPr>
            <p:ph type="title"/>
          </p:nvPr>
        </p:nvSpPr>
        <p:spPr/>
        <p:txBody>
          <a:bodyPr/>
          <a:lstStyle/>
          <a:p>
            <a:r>
              <a:rPr lang="en-US" dirty="0" smtClean="0"/>
              <a:t>Ecological Succession</a:t>
            </a:r>
            <a:endParaRPr lang="en-US" dirty="0"/>
          </a:p>
        </p:txBody>
      </p:sp>
    </p:spTree>
    <p:extLst>
      <p:ext uri="{BB962C8B-B14F-4D97-AF65-F5344CB8AC3E}">
        <p14:creationId xmlns:p14="http://schemas.microsoft.com/office/powerpoint/2010/main" val="3258393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4367" y="1704057"/>
            <a:ext cx="8407893" cy="4407408"/>
          </a:xfrm>
        </p:spPr>
        <p:txBody>
          <a:bodyPr>
            <a:normAutofit/>
          </a:bodyPr>
          <a:lstStyle/>
          <a:p>
            <a:r>
              <a:rPr lang="en-US" sz="2800" dirty="0" smtClean="0"/>
              <a:t>Succession can occur on many different timescales </a:t>
            </a:r>
          </a:p>
          <a:p>
            <a:r>
              <a:rPr lang="en-US" sz="2800" dirty="0" smtClean="0"/>
              <a:t>Timescales can range from a few days to hundreds of years</a:t>
            </a:r>
          </a:p>
          <a:p>
            <a:r>
              <a:rPr lang="en-US" sz="2800" dirty="0" smtClean="0"/>
              <a:t>For example: </a:t>
            </a:r>
          </a:p>
          <a:p>
            <a:pPr lvl="1"/>
            <a:r>
              <a:rPr lang="en-US" sz="2400" dirty="0" smtClean="0"/>
              <a:t>Succession in a cow pie (pile of cow poop) takes about 3 months</a:t>
            </a:r>
          </a:p>
          <a:p>
            <a:pPr lvl="1"/>
            <a:r>
              <a:rPr lang="en-US" sz="2400" dirty="0" smtClean="0"/>
              <a:t>Succession in a woodland may take hundreds of years</a:t>
            </a:r>
          </a:p>
        </p:txBody>
      </p:sp>
      <p:sp>
        <p:nvSpPr>
          <p:cNvPr id="3" name="Title 2"/>
          <p:cNvSpPr>
            <a:spLocks noGrp="1"/>
          </p:cNvSpPr>
          <p:nvPr>
            <p:ph type="title"/>
          </p:nvPr>
        </p:nvSpPr>
        <p:spPr/>
        <p:txBody>
          <a:bodyPr/>
          <a:lstStyle/>
          <a:p>
            <a:r>
              <a:rPr lang="en-US" dirty="0" smtClean="0"/>
              <a:t>Succession Timescales</a:t>
            </a:r>
            <a:endParaRPr lang="en-US" dirty="0"/>
          </a:p>
        </p:txBody>
      </p:sp>
    </p:spTree>
    <p:extLst>
      <p:ext uri="{BB962C8B-B14F-4D97-AF65-F5344CB8AC3E}">
        <p14:creationId xmlns:p14="http://schemas.microsoft.com/office/powerpoint/2010/main" val="56390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Grid.thmx</Template>
  <TotalTime>445</TotalTime>
  <Words>843</Words>
  <Application>Microsoft Office PowerPoint</Application>
  <PresentationFormat>On-screen Show (4:3)</PresentationFormat>
  <Paragraphs>93</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Franklin Gothic Medium</vt:lpstr>
      <vt:lpstr>Wingdings</vt:lpstr>
      <vt:lpstr>Wingdings 2</vt:lpstr>
      <vt:lpstr>Grid</vt:lpstr>
      <vt:lpstr>Warm Up  3/1/2016</vt:lpstr>
      <vt:lpstr>Ecological Succession</vt:lpstr>
      <vt:lpstr>Objectives</vt:lpstr>
      <vt:lpstr>Review</vt:lpstr>
      <vt:lpstr>Ecological Succession </vt:lpstr>
      <vt:lpstr>Flare it Up!</vt:lpstr>
      <vt:lpstr>Ecological Succession</vt:lpstr>
      <vt:lpstr>Ecological Succession</vt:lpstr>
      <vt:lpstr>Succession Timescales</vt:lpstr>
      <vt:lpstr>Why does succession occur?</vt:lpstr>
      <vt:lpstr>Plants are in control</vt:lpstr>
      <vt:lpstr>Pioneer Plants</vt:lpstr>
      <vt:lpstr>Primary vs. secondary </vt:lpstr>
      <vt:lpstr>Primary vs. secondary </vt:lpstr>
      <vt:lpstr>PowerPoint Presentation</vt:lpstr>
      <vt:lpstr>PowerPoint Presentation</vt:lpstr>
      <vt:lpstr>PowerPoint Presentation</vt:lpstr>
      <vt:lpstr>Secondary Succession</vt:lpstr>
      <vt:lpstr>Video/Game</vt:lpstr>
      <vt:lpstr>Ecology Relationships</vt:lpstr>
      <vt:lpstr>Objectives</vt:lpstr>
      <vt:lpstr>PowerPoint Presentation</vt:lpstr>
      <vt:lpstr>Vocabulary </vt:lpstr>
      <vt:lpstr>National Geographic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Organism Relationships</dc:title>
  <dc:creator>Caitlin Frizzell</dc:creator>
  <cp:lastModifiedBy>Hartfield, Kevin</cp:lastModifiedBy>
  <cp:revision>18</cp:revision>
  <cp:lastPrinted>2016-03-01T13:57:54Z</cp:lastPrinted>
  <dcterms:created xsi:type="dcterms:W3CDTF">2016-02-29T01:16:40Z</dcterms:created>
  <dcterms:modified xsi:type="dcterms:W3CDTF">2016-03-01T16:43:09Z</dcterms:modified>
</cp:coreProperties>
</file>